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67" r:id="rId3"/>
    <p:sldId id="268" r:id="rId4"/>
    <p:sldId id="269" r:id="rId5"/>
    <p:sldId id="270" r:id="rId6"/>
    <p:sldId id="288" r:id="rId7"/>
    <p:sldId id="289" r:id="rId8"/>
    <p:sldId id="290" r:id="rId9"/>
    <p:sldId id="291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3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9" autoAdjust="0"/>
    <p:restoredTop sz="82950" autoAdjust="0"/>
  </p:normalViewPr>
  <p:slideViewPr>
    <p:cSldViewPr snapToGrid="0" showGuides="1">
      <p:cViewPr>
        <p:scale>
          <a:sx n="63" d="100"/>
          <a:sy n="63" d="100"/>
        </p:scale>
        <p:origin x="144" y="14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12/07/2020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12/07/2020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41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Mean age all: 10</a:t>
            </a:r>
          </a:p>
          <a:p>
            <a:r>
              <a:rPr lang="en-GB" dirty="0"/>
              <a:t>Mean age malignant: 10.5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47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144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12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224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160 </a:t>
            </a:r>
            <a:r>
              <a:rPr lang="da-DK" dirty="0" err="1"/>
              <a:t>dogs</a:t>
            </a:r>
            <a:r>
              <a:rPr lang="da-DK" dirty="0"/>
              <a:t> is an </a:t>
            </a:r>
            <a:r>
              <a:rPr lang="da-DK" dirty="0" err="1"/>
              <a:t>unpublished</a:t>
            </a:r>
            <a:r>
              <a:rPr lang="da-DK" dirty="0"/>
              <a:t> dataset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erik</a:t>
            </a:r>
            <a:r>
              <a:rPr lang="da-DK" dirty="0"/>
              <a:t> has from ??</a:t>
            </a:r>
          </a:p>
          <a:p>
            <a:r>
              <a:rPr lang="da-DK" dirty="0" err="1"/>
              <a:t>iDog</a:t>
            </a:r>
            <a:r>
              <a:rPr lang="da-DK" dirty="0"/>
              <a:t> is a </a:t>
            </a:r>
            <a:r>
              <a:rPr lang="da-DK" dirty="0" err="1"/>
              <a:t>vcf</a:t>
            </a:r>
            <a:r>
              <a:rPr lang="da-DK" dirty="0"/>
              <a:t> file with 127 </a:t>
            </a:r>
            <a:r>
              <a:rPr lang="da-DK" dirty="0" err="1"/>
              <a:t>canines</a:t>
            </a:r>
            <a:r>
              <a:rPr lang="da-DK" dirty="0"/>
              <a:t>, </a:t>
            </a:r>
            <a:r>
              <a:rPr lang="da-DK" dirty="0" err="1"/>
              <a:t>where</a:t>
            </a:r>
            <a:r>
              <a:rPr lang="da-DK" dirty="0"/>
              <a:t> I have </a:t>
            </a:r>
            <a:r>
              <a:rPr lang="da-DK" dirty="0" err="1"/>
              <a:t>extracted</a:t>
            </a:r>
            <a:r>
              <a:rPr lang="da-DK" dirty="0"/>
              <a:t> c. familiaris </a:t>
            </a:r>
            <a:r>
              <a:rPr lang="da-DK" dirty="0" err="1"/>
              <a:t>only</a:t>
            </a:r>
            <a:r>
              <a:rPr lang="da-DK" dirty="0"/>
              <a:t> (so </a:t>
            </a:r>
            <a:r>
              <a:rPr lang="da-DK" dirty="0" err="1"/>
              <a:t>no</a:t>
            </a:r>
            <a:r>
              <a:rPr lang="da-DK" dirty="0"/>
              <a:t> </a:t>
            </a:r>
            <a:r>
              <a:rPr lang="da-DK" dirty="0" err="1"/>
              <a:t>wolves</a:t>
            </a:r>
            <a:r>
              <a:rPr lang="da-DK" dirty="0"/>
              <a:t>, </a:t>
            </a:r>
            <a:r>
              <a:rPr lang="da-DK" dirty="0" err="1"/>
              <a:t>jackals</a:t>
            </a:r>
            <a:r>
              <a:rPr lang="da-DK" dirty="0"/>
              <a:t> </a:t>
            </a:r>
            <a:r>
              <a:rPr lang="da-DK" dirty="0" err="1"/>
              <a:t>etc</a:t>
            </a:r>
            <a:r>
              <a:rPr lang="da-DK" dirty="0"/>
              <a:t>).</a:t>
            </a:r>
          </a:p>
          <a:p>
            <a:r>
              <a:rPr lang="da-DK" dirty="0"/>
              <a:t>In addition the 2 datasets have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 in the dataset ”</a:t>
            </a:r>
            <a:r>
              <a:rPr lang="da-DK" dirty="0" err="1"/>
              <a:t>both</a:t>
            </a:r>
            <a:r>
              <a:rPr lang="da-DK" dirty="0"/>
              <a:t>”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3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15-20% dies of the </a:t>
            </a:r>
            <a:r>
              <a:rPr lang="da-DK" dirty="0" err="1"/>
              <a:t>disease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35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15-20% dies of the </a:t>
            </a:r>
            <a:r>
              <a:rPr lang="da-DK" dirty="0" err="1"/>
              <a:t>disease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83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12/07/2020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12/07/2020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12/07/2020</a:t>
            </a:fld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>
                <a:solidFill>
                  <a:schemeClr val="tx1"/>
                </a:solidFill>
              </a:rPr>
              <a:t>User guide </a:t>
            </a:r>
            <a:r>
              <a:rPr lang="en-GB" sz="180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  <a:br>
              <a:rPr lang="en-GB"/>
            </a:br>
            <a:r>
              <a:rPr lang="en-GB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12/07/2020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12/07/2020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12/07/2020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12.07.2020</a:t>
            </a:fld>
            <a:endParaRPr lang="da-DK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ISweden/K9-WGS-Pipeli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Sophie Agger, PhD student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noProof="0" dirty="0"/>
              <a:t>Canine mammary tumors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12/07/2020</a:t>
            </a:fld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Canine mammary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12/07/2020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58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Canine mammary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Aims</a:t>
            </a:r>
          </a:p>
          <a:p>
            <a:pPr lvl="1"/>
            <a:r>
              <a:rPr lang="en-US" noProof="0" dirty="0"/>
              <a:t>Investigate the mutational landscape in canine mammary tumors/carcinomas</a:t>
            </a:r>
          </a:p>
          <a:p>
            <a:pPr lvl="2"/>
            <a:r>
              <a:rPr lang="en-US" dirty="0"/>
              <a:t>Coding regions</a:t>
            </a:r>
          </a:p>
          <a:p>
            <a:pPr lvl="2"/>
            <a:r>
              <a:rPr lang="en-US" noProof="0" dirty="0"/>
              <a:t>Constrained regions</a:t>
            </a:r>
          </a:p>
          <a:p>
            <a:pPr lvl="1"/>
            <a:r>
              <a:rPr lang="en-US" dirty="0"/>
              <a:t>Investigate the presence of circulating tumor DNA in bitches with mammary tumors</a:t>
            </a:r>
          </a:p>
          <a:p>
            <a:pPr lvl="2"/>
            <a:r>
              <a:rPr lang="en-US" noProof="0" dirty="0"/>
              <a:t>At the time of surgery</a:t>
            </a:r>
          </a:p>
          <a:p>
            <a:pPr lvl="2"/>
            <a:r>
              <a:rPr lang="en-US" noProof="0" dirty="0"/>
              <a:t>At relapse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12/07/2020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Canine mammary tumors – mutational landscape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12/07/2020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C0E41F6-5946-244F-9ECE-1661DC67F4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147341"/>
              </p:ext>
            </p:extLst>
          </p:nvPr>
        </p:nvGraphicFramePr>
        <p:xfrm>
          <a:off x="588963" y="1485900"/>
          <a:ext cx="3963056" cy="3823541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3341225">
                  <a:extLst>
                    <a:ext uri="{9D8B030D-6E8A-4147-A177-3AD203B41FA5}">
                      <a16:colId xmlns:a16="http://schemas.microsoft.com/office/drawing/2014/main" val="576836164"/>
                    </a:ext>
                  </a:extLst>
                </a:gridCol>
                <a:gridCol w="621831">
                  <a:extLst>
                    <a:ext uri="{9D8B030D-6E8A-4147-A177-3AD203B41FA5}">
                      <a16:colId xmlns:a16="http://schemas.microsoft.com/office/drawing/2014/main" val="4252175764"/>
                    </a:ext>
                  </a:extLst>
                </a:gridCol>
              </a:tblGrid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Tumors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#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520381269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Mammary</a:t>
                      </a:r>
                      <a:r>
                        <a:rPr lang="da-DK" sz="2200" u="none" strike="noStrike" dirty="0">
                          <a:effectLst/>
                        </a:rPr>
                        <a:t> </a:t>
                      </a:r>
                      <a:r>
                        <a:rPr lang="da-DK" sz="2200" u="none" strike="noStrike" dirty="0" err="1">
                          <a:effectLst/>
                        </a:rPr>
                        <a:t>carcinomas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12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490066721"/>
                  </a:ext>
                </a:extLst>
              </a:tr>
              <a:tr h="398774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Benign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2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3344629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Carcinosarcoma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228967168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Osteosarcoma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121270700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Squamous</a:t>
                      </a:r>
                      <a:r>
                        <a:rPr lang="da-DK" sz="2200" u="none" strike="noStrike" dirty="0">
                          <a:effectLst/>
                        </a:rPr>
                        <a:t> </a:t>
                      </a:r>
                      <a:r>
                        <a:rPr lang="da-DK" sz="2200" u="none" strike="noStrike" dirty="0" err="1">
                          <a:effectLst/>
                        </a:rPr>
                        <a:t>cell</a:t>
                      </a:r>
                      <a:r>
                        <a:rPr lang="da-DK" sz="2200" u="none" strike="noStrike" dirty="0">
                          <a:effectLst/>
                        </a:rPr>
                        <a:t> </a:t>
                      </a:r>
                      <a:r>
                        <a:rPr lang="da-DK" sz="2200" u="none" strike="noStrike" dirty="0" err="1">
                          <a:effectLst/>
                        </a:rPr>
                        <a:t>carcinoma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114262367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Unknown SLU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3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069798061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Unknown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555105776"/>
                  </a:ext>
                </a:extLst>
              </a:tr>
              <a:tr h="398774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Total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72000" marT="9525" marB="0" anchor="b">
                    <a:solidFill>
                      <a:srgbClr val="A31D2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72000" marT="9525" marB="0" anchor="b">
                    <a:solidFill>
                      <a:srgbClr val="A31D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670497"/>
                  </a:ext>
                </a:extLst>
              </a:tr>
              <a:tr h="398774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Malignant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419595505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372FF2-F386-5746-ABD1-CC20AD1F9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91378"/>
              </p:ext>
            </p:extLst>
          </p:nvPr>
        </p:nvGraphicFramePr>
        <p:xfrm>
          <a:off x="4781783" y="1485900"/>
          <a:ext cx="2310045" cy="1501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13827">
                  <a:extLst>
                    <a:ext uri="{9D8B030D-6E8A-4147-A177-3AD203B41FA5}">
                      <a16:colId xmlns:a16="http://schemas.microsoft.com/office/drawing/2014/main" val="411353833"/>
                    </a:ext>
                  </a:extLst>
                </a:gridCol>
                <a:gridCol w="596218">
                  <a:extLst>
                    <a:ext uri="{9D8B030D-6E8A-4147-A177-3AD203B41FA5}">
                      <a16:colId xmlns:a16="http://schemas.microsoft.com/office/drawing/2014/main" val="2148804879"/>
                    </a:ext>
                  </a:extLst>
                </a:gridCol>
              </a:tblGrid>
              <a:tr h="375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Carcinomas</a:t>
                      </a:r>
                      <a:endParaRPr lang="da-DK" sz="2200" u="none" strike="noStrike" dirty="0">
                        <a:effectLst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#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4098970303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Grade 1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4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0615582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Grade 2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3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4276972349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Grade 3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5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42299155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480033-7CCB-8C46-989E-4F0A6B8EF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873864"/>
              </p:ext>
            </p:extLst>
          </p:nvPr>
        </p:nvGraphicFramePr>
        <p:xfrm>
          <a:off x="7321593" y="1485900"/>
          <a:ext cx="4279857" cy="52416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3761617">
                  <a:extLst>
                    <a:ext uri="{9D8B030D-6E8A-4147-A177-3AD203B41FA5}">
                      <a16:colId xmlns:a16="http://schemas.microsoft.com/office/drawing/2014/main" val="1234141089"/>
                    </a:ext>
                  </a:extLst>
                </a:gridCol>
                <a:gridCol w="518240">
                  <a:extLst>
                    <a:ext uri="{9D8B030D-6E8A-4147-A177-3AD203B41FA5}">
                      <a16:colId xmlns:a16="http://schemas.microsoft.com/office/drawing/2014/main" val="2667561954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Breed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#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99821066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Border Collie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7949763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Boxer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2380919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Cocker spaniel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3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42437463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Danish-</a:t>
                      </a:r>
                      <a:r>
                        <a:rPr lang="da-DK" sz="2200" u="none" strike="noStrike" dirty="0" err="1">
                          <a:effectLst/>
                        </a:rPr>
                        <a:t>swedish</a:t>
                      </a:r>
                      <a:r>
                        <a:rPr lang="da-DK" sz="2200" u="none" strike="noStrike" dirty="0">
                          <a:effectLst/>
                        </a:rPr>
                        <a:t> </a:t>
                      </a:r>
                      <a:r>
                        <a:rPr lang="da-DK" sz="2200" u="none" strike="noStrike" dirty="0" err="1">
                          <a:effectLst/>
                        </a:rPr>
                        <a:t>farmdog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1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733145730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Golden Retriever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666380530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Jack Russel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92812825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Japanese</a:t>
                      </a:r>
                      <a:r>
                        <a:rPr lang="da-DK" sz="2200" u="none" strike="noStrike" dirty="0">
                          <a:effectLst/>
                        </a:rPr>
                        <a:t> Spitz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99056915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Kleiner </a:t>
                      </a:r>
                      <a:r>
                        <a:rPr lang="da-DK" sz="2200" u="none" strike="noStrike" dirty="0" err="1">
                          <a:effectLst/>
                        </a:rPr>
                        <a:t>Münsterländer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2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92293916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Labrador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2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903276169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Mix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58658443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WHWT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6116617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?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4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5700088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Total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21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257847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18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Canine mammary tumors – Circulating tumor DNA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9949EC-8092-9E4D-95D1-6A3FCE82DC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02756"/>
              </p:ext>
            </p:extLst>
          </p:nvPr>
        </p:nvGraphicFramePr>
        <p:xfrm>
          <a:off x="588963" y="1485900"/>
          <a:ext cx="3453475" cy="29952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925300">
                  <a:extLst>
                    <a:ext uri="{9D8B030D-6E8A-4147-A177-3AD203B41FA5}">
                      <a16:colId xmlns:a16="http://schemas.microsoft.com/office/drawing/2014/main" val="3335095508"/>
                    </a:ext>
                  </a:extLst>
                </a:gridCol>
                <a:gridCol w="528175">
                  <a:extLst>
                    <a:ext uri="{9D8B030D-6E8A-4147-A177-3AD203B41FA5}">
                      <a16:colId xmlns:a16="http://schemas.microsoft.com/office/drawing/2014/main" val="2769509313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ctDNA</a:t>
                      </a:r>
                      <a:r>
                        <a:rPr lang="da-DK" sz="2200" u="none" strike="noStrike" dirty="0">
                          <a:effectLst/>
                        </a:rPr>
                        <a:t> samples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#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39289317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Benign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2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47539398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Carcinosarcoma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038589709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Mammary carcinomas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7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548866710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SCC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99133613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Unknown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50137060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>
                    <a:solidFill>
                      <a:srgbClr val="A31D2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>
                    <a:solidFill>
                      <a:srgbClr val="A31D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20073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Malignant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035381813"/>
                  </a:ext>
                </a:extLst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12/07/2020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FB06BD-984C-5147-BA10-6C4AF3ADD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618945"/>
              </p:ext>
            </p:extLst>
          </p:nvPr>
        </p:nvGraphicFramePr>
        <p:xfrm>
          <a:off x="4545474" y="1508760"/>
          <a:ext cx="2748626" cy="1497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39438">
                  <a:extLst>
                    <a:ext uri="{9D8B030D-6E8A-4147-A177-3AD203B41FA5}">
                      <a16:colId xmlns:a16="http://schemas.microsoft.com/office/drawing/2014/main" val="3562246756"/>
                    </a:ext>
                  </a:extLst>
                </a:gridCol>
                <a:gridCol w="1009188">
                  <a:extLst>
                    <a:ext uri="{9D8B030D-6E8A-4147-A177-3AD203B41FA5}">
                      <a16:colId xmlns:a16="http://schemas.microsoft.com/office/drawing/2014/main" val="3394803414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Carcinomas</a:t>
                      </a:r>
                      <a:endParaRPr lang="da-DK" sz="2200" u="none" strike="noStrike" dirty="0">
                        <a:effectLst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cfDNA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12993732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Grade 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4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79154070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Grade 2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0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3453046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Grade 3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3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4999994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ADC1F5-6737-C14C-B048-A93DC0A4C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12063"/>
              </p:ext>
            </p:extLst>
          </p:nvPr>
        </p:nvGraphicFramePr>
        <p:xfrm>
          <a:off x="7797137" y="1485900"/>
          <a:ext cx="3804313" cy="3792855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3276138">
                  <a:extLst>
                    <a:ext uri="{9D8B030D-6E8A-4147-A177-3AD203B41FA5}">
                      <a16:colId xmlns:a16="http://schemas.microsoft.com/office/drawing/2014/main" val="581450572"/>
                    </a:ext>
                  </a:extLst>
                </a:gridCol>
                <a:gridCol w="528175">
                  <a:extLst>
                    <a:ext uri="{9D8B030D-6E8A-4147-A177-3AD203B41FA5}">
                      <a16:colId xmlns:a16="http://schemas.microsoft.com/office/drawing/2014/main" val="1553670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Breed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#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551491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Boxer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816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Cocker spaniel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2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531261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Danish-swedish farmdog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681880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Jack Russel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7609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Japanese Spitz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330228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Kleiner Münsterländer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2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4053435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Labrador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2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486436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Mix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657931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?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684870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Total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 dirty="0">
                          <a:effectLst/>
                        </a:rPr>
                        <a:t>12</a:t>
                      </a:r>
                      <a:endParaRPr lang="en-US" sz="2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73730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52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Flat-coated Retrievers – Germline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12/07/2020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12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1D77-85D4-1E48-AB20-13AC4D08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WGS of 19 </a:t>
            </a:r>
            <a:r>
              <a:rPr lang="da-DK" dirty="0" err="1"/>
              <a:t>Flat-coated</a:t>
            </a:r>
            <a:r>
              <a:rPr lang="da-DK" dirty="0"/>
              <a:t> Retrievers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6AB9718-A58F-6843-AD0D-F5469AB35AB2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565545" y="3850105"/>
          <a:ext cx="3505200" cy="2200275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405742">
                  <a:extLst>
                    <a:ext uri="{9D8B030D-6E8A-4147-A177-3AD203B41FA5}">
                      <a16:colId xmlns:a16="http://schemas.microsoft.com/office/drawing/2014/main" val="2328511923"/>
                    </a:ext>
                  </a:extLst>
                </a:gridCol>
                <a:gridCol w="1099458">
                  <a:extLst>
                    <a:ext uri="{9D8B030D-6E8A-4147-A177-3AD203B41FA5}">
                      <a16:colId xmlns:a16="http://schemas.microsoft.com/office/drawing/2014/main" val="41449334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Phenotype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17705701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Behavior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100445797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Histiocytic</a:t>
                      </a:r>
                      <a:r>
                        <a:rPr lang="da-DK" sz="20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a-DK" sz="200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Sarcoma</a:t>
                      </a:r>
                      <a:endParaRPr lang="da-DK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da-DK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835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Geriatric</a:t>
                      </a:r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Control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1255619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Cataract</a:t>
                      </a:r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3698949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Renal</a:t>
                      </a:r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Dysplasia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35269999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3011825863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467A97-E965-1849-8DF1-1F83A3802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963" y="1485901"/>
            <a:ext cx="6100595" cy="2364204"/>
          </a:xfrm>
        </p:spPr>
        <p:txBody>
          <a:bodyPr/>
          <a:lstStyle/>
          <a:p>
            <a:r>
              <a:rPr lang="da-DK" dirty="0"/>
              <a:t>19 </a:t>
            </a:r>
            <a:r>
              <a:rPr lang="da-DK" dirty="0" err="1"/>
              <a:t>Swedish</a:t>
            </a:r>
            <a:r>
              <a:rPr lang="da-DK" dirty="0"/>
              <a:t> </a:t>
            </a:r>
            <a:r>
              <a:rPr lang="da-DK" dirty="0" err="1"/>
              <a:t>Flat-coated</a:t>
            </a:r>
            <a:r>
              <a:rPr lang="da-DK" dirty="0"/>
              <a:t> Retrievers</a:t>
            </a:r>
          </a:p>
          <a:p>
            <a:r>
              <a:rPr lang="da-DK" dirty="0"/>
              <a:t>3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sequenced</a:t>
            </a:r>
            <a:r>
              <a:rPr lang="da-DK" dirty="0"/>
              <a:t> in the same batch (referred to as 3dogs)</a:t>
            </a:r>
          </a:p>
          <a:p>
            <a:pPr lvl="1"/>
            <a:r>
              <a:rPr lang="da-DK" dirty="0"/>
              <a:t>1 German </a:t>
            </a:r>
            <a:r>
              <a:rPr lang="da-DK" dirty="0" err="1"/>
              <a:t>shepherd</a:t>
            </a:r>
            <a:endParaRPr lang="da-DK" dirty="0"/>
          </a:p>
          <a:p>
            <a:pPr lvl="1"/>
            <a:r>
              <a:rPr lang="da-DK" dirty="0"/>
              <a:t>1 Cocker spaniel</a:t>
            </a:r>
          </a:p>
          <a:p>
            <a:pPr lvl="1"/>
            <a:r>
              <a:rPr lang="da-DK" dirty="0"/>
              <a:t>1 Nova Scotia </a:t>
            </a:r>
            <a:r>
              <a:rPr lang="da-DK" dirty="0" err="1"/>
              <a:t>Duck</a:t>
            </a:r>
            <a:r>
              <a:rPr lang="da-DK" dirty="0"/>
              <a:t> </a:t>
            </a:r>
            <a:r>
              <a:rPr lang="da-DK" dirty="0" err="1"/>
              <a:t>Tolling</a:t>
            </a:r>
            <a:r>
              <a:rPr lang="da-DK" dirty="0"/>
              <a:t> Retriever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4039-2E84-F740-B3CB-69074621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12/07/2020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978D-85AB-854F-93DF-334CB180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BB8495-B30C-EE40-8C4D-5BD6C3143F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6727" y="924719"/>
          <a:ext cx="2774723" cy="53206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9951">
                  <a:extLst>
                    <a:ext uri="{9D8B030D-6E8A-4147-A177-3AD203B41FA5}">
                      <a16:colId xmlns:a16="http://schemas.microsoft.com/office/drawing/2014/main" val="3031875815"/>
                    </a:ext>
                  </a:extLst>
                </a:gridCol>
                <a:gridCol w="1164772">
                  <a:extLst>
                    <a:ext uri="{9D8B030D-6E8A-4147-A177-3AD203B41FA5}">
                      <a16:colId xmlns:a16="http://schemas.microsoft.com/office/drawing/2014/main" val="2352007148"/>
                    </a:ext>
                  </a:extLst>
                </a:gridCol>
              </a:tblGrid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a-DK" sz="1600" b="1" u="none" strike="noStrike" dirty="0">
                          <a:effectLst/>
                        </a:rPr>
                        <a:t>Mean </a:t>
                      </a:r>
                      <a:r>
                        <a:rPr lang="da-DK" sz="1600" b="1" u="none" strike="noStrike" dirty="0" err="1">
                          <a:effectLst/>
                        </a:rPr>
                        <a:t>coverage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195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 dirty="0">
                          <a:effectLst/>
                        </a:rPr>
                        <a:t>CFA006591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23.83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22443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CFA007614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23.59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15117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 dirty="0">
                          <a:effectLst/>
                        </a:rPr>
                        <a:t>CFA008068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24.08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06039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CFA008193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24.31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00409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CFA008402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21.49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10540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CFA008433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24.78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42684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CFA008455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25.17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5463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CFA008473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 dirty="0">
                          <a:effectLst/>
                        </a:rPr>
                        <a:t>23.70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13006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CFA008491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 dirty="0">
                          <a:effectLst/>
                        </a:rPr>
                        <a:t>22.92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649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CFA008537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23.37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8117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CFA008582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21.94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84116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CFA008731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22.87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3430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CFA009017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23.18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46884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CFA009192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20.98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94678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CFA009655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21.28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27451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CFA009786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23.69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24671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CFA009911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22.10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18413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CFA010674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23.59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4500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CFA010766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25.21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97162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1" u="none" strike="noStrike" dirty="0">
                          <a:effectLst/>
                        </a:rPr>
                        <a:t>All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b="1" u="none" strike="noStrike" dirty="0">
                          <a:effectLst/>
                        </a:rPr>
                        <a:t>23.27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91664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6077FBA-DFDA-2244-879D-BB3593DBD490}"/>
              </a:ext>
            </a:extLst>
          </p:cNvPr>
          <p:cNvSpPr txBox="1"/>
          <p:nvPr/>
        </p:nvSpPr>
        <p:spPr>
          <a:xfrm>
            <a:off x="565545" y="6076107"/>
            <a:ext cx="4503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* This dog </a:t>
            </a:r>
            <a:r>
              <a:rPr lang="da-DK" sz="1600" dirty="0" err="1"/>
              <a:t>also</a:t>
            </a:r>
            <a:r>
              <a:rPr lang="da-DK" sz="1600" dirty="0"/>
              <a:t> had the </a:t>
            </a:r>
            <a:r>
              <a:rPr lang="da-DK" sz="1600" dirty="0" err="1"/>
              <a:t>phenotype</a:t>
            </a:r>
            <a:r>
              <a:rPr lang="da-DK" sz="1600" dirty="0"/>
              <a:t> ”</a:t>
            </a:r>
            <a:r>
              <a:rPr lang="da-DK" sz="1600" dirty="0" err="1"/>
              <a:t>Behavior</a:t>
            </a:r>
            <a:r>
              <a:rPr lang="da-DK" sz="1600" dirty="0"/>
              <a:t>”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261C98-8D78-3A4A-9979-9800C9B004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51980" y="4978559"/>
          <a:ext cx="2362452" cy="126682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34820">
                  <a:extLst>
                    <a:ext uri="{9D8B030D-6E8A-4147-A177-3AD203B41FA5}">
                      <a16:colId xmlns:a16="http://schemas.microsoft.com/office/drawing/2014/main" val="61226385"/>
                    </a:ext>
                  </a:extLst>
                </a:gridCol>
                <a:gridCol w="727632">
                  <a:extLst>
                    <a:ext uri="{9D8B030D-6E8A-4147-A177-3AD203B41FA5}">
                      <a16:colId xmlns:a16="http://schemas.microsoft.com/office/drawing/2014/main" val="3493615310"/>
                    </a:ext>
                  </a:extLst>
                </a:gridCol>
              </a:tblGrid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a-DK" sz="1600" u="none" strike="noStrike" dirty="0">
                          <a:effectLst/>
                        </a:rPr>
                        <a:t>Mean </a:t>
                      </a:r>
                      <a:r>
                        <a:rPr lang="da-DK" sz="1600" u="none" strike="noStrike" dirty="0" err="1">
                          <a:effectLst/>
                        </a:rPr>
                        <a:t>coverage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610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 dirty="0" err="1">
                          <a:effectLst/>
                        </a:rPr>
                        <a:t>Toller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24.73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11447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 dirty="0">
                          <a:effectLst/>
                        </a:rPr>
                        <a:t>Cocker spaniel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22.49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41529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 dirty="0">
                          <a:effectLst/>
                        </a:rPr>
                        <a:t>German </a:t>
                      </a:r>
                      <a:r>
                        <a:rPr lang="da-DK" sz="1600" u="none" strike="noStrike" dirty="0" err="1">
                          <a:effectLst/>
                        </a:rPr>
                        <a:t>shepherd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21.85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831796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1" u="none" strike="noStrike" dirty="0">
                          <a:effectLst/>
                        </a:rPr>
                        <a:t>All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b="1" u="none" strike="noStrike" dirty="0">
                          <a:effectLst/>
                        </a:rPr>
                        <a:t>23.02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648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65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1F50-BFDC-954D-A59E-B2360002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Control </a:t>
            </a:r>
            <a:r>
              <a:rPr lang="da-DK" dirty="0" err="1"/>
              <a:t>groups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D293-C546-4B4D-97FD-F66CD3F5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4777694" cy="467518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160 </a:t>
            </a:r>
            <a:r>
              <a:rPr lang="da-DK" dirty="0" err="1"/>
              <a:t>Swedish</a:t>
            </a:r>
            <a:r>
              <a:rPr lang="da-DK" dirty="0"/>
              <a:t> and American </a:t>
            </a:r>
            <a:r>
              <a:rPr lang="da-DK" dirty="0" err="1"/>
              <a:t>dogs</a:t>
            </a:r>
            <a:endParaRPr lang="da-DK" dirty="0"/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FAA07-9F67-7141-8E2A-AEE5F741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12/07/2020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D008F-1BE7-3F4E-A9FA-D21B20C9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CDE7D5-D6FA-3344-BFD2-56ECD2921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330911"/>
              </p:ext>
            </p:extLst>
          </p:nvPr>
        </p:nvGraphicFramePr>
        <p:xfrm>
          <a:off x="588963" y="2156299"/>
          <a:ext cx="3145600" cy="3279140"/>
        </p:xfrm>
        <a:graphic>
          <a:graphicData uri="http://schemas.openxmlformats.org/drawingml/2006/table">
            <a:tbl>
              <a:tblPr/>
              <a:tblGrid>
                <a:gridCol w="2726500">
                  <a:extLst>
                    <a:ext uri="{9D8B030D-6E8A-4147-A177-3AD203B41FA5}">
                      <a16:colId xmlns:a16="http://schemas.microsoft.com/office/drawing/2014/main" val="387407919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7686882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Breeds</a:t>
                      </a:r>
                      <a:endParaRPr lang="da-D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8853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Beagle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701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Cavalier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King Charles Spaniel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4726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Shepherd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4540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Golden Retriever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2906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Labrador Retriever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4199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Poodle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8064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Rottweiler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5767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Highland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White Terrier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6979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20770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F11E6C-714A-C841-B417-837EA1BC9E01}"/>
              </a:ext>
            </a:extLst>
          </p:cNvPr>
          <p:cNvSpPr txBox="1">
            <a:spLocks/>
          </p:cNvSpPr>
          <p:nvPr/>
        </p:nvSpPr>
        <p:spPr>
          <a:xfrm>
            <a:off x="5744953" y="1635125"/>
            <a:ext cx="4399398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 err="1"/>
              <a:t>iDog</a:t>
            </a:r>
            <a:endParaRPr lang="da-DK" dirty="0"/>
          </a:p>
          <a:p>
            <a:pPr marL="0" indent="0">
              <a:buFont typeface="Arial" panose="020B0604020202020204" pitchFamily="34" charset="0"/>
              <a:buNone/>
            </a:pPr>
            <a:endParaRPr lang="da-DK" dirty="0"/>
          </a:p>
          <a:p>
            <a:endParaRPr lang="da-DK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641C39-CF78-034E-9AA0-D407D71F2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796819"/>
              </p:ext>
            </p:extLst>
          </p:nvPr>
        </p:nvGraphicFramePr>
        <p:xfrm>
          <a:off x="5744953" y="2156299"/>
          <a:ext cx="2898013" cy="4324555"/>
        </p:xfrm>
        <a:graphic>
          <a:graphicData uri="http://schemas.openxmlformats.org/drawingml/2006/table">
            <a:tbl>
              <a:tblPr/>
              <a:tblGrid>
                <a:gridCol w="2478913">
                  <a:extLst>
                    <a:ext uri="{9D8B030D-6E8A-4147-A177-3AD203B41FA5}">
                      <a16:colId xmlns:a16="http://schemas.microsoft.com/office/drawing/2014/main" val="312231265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515695943"/>
                    </a:ext>
                  </a:extLst>
                </a:gridCol>
              </a:tblGrid>
              <a:tr h="350725">
                <a:tc>
                  <a:txBody>
                    <a:bodyPr/>
                    <a:lstStyle/>
                    <a:p>
                      <a:pPr algn="l" rtl="0" fontAlgn="b"/>
                      <a:r>
                        <a:rPr lang="da-DK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Breeds</a:t>
                      </a:r>
                      <a:endParaRPr lang="da-D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924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Afghan_Hound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8748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Basenji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037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Caucasian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Ovcharka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6916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Chow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chow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9953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Shepherd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564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Istrian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Shorthaired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Hound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8592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Jindo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753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Kazakhstan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Shepherd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5402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Labrador Retriever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404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94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Tibetan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Mastiff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8603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Xoloitzcuintli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1149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5869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862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07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</a:t>
            </a:r>
            <a:r>
              <a:rPr lang="da-DK" dirty="0" err="1"/>
              <a:t>Alignment</a:t>
            </a:r>
            <a:r>
              <a:rPr lang="da-DK" dirty="0"/>
              <a:t> and Variant </a:t>
            </a:r>
            <a:r>
              <a:rPr lang="da-DK" dirty="0" err="1"/>
              <a:t>calling</a:t>
            </a:r>
            <a:r>
              <a:rPr lang="da-DK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B43B-AC44-224F-A4A0-7017FFEBC5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/>
          <a:lstStyle/>
          <a:p>
            <a:r>
              <a:rPr lang="da-DK" dirty="0"/>
              <a:t>The </a:t>
            </a:r>
            <a:r>
              <a:rPr lang="da-DK" dirty="0">
                <a:hlinkClick r:id="rId3"/>
              </a:rPr>
              <a:t>NBISweden K9-WGS-Pipeline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fastqc-0.11.5</a:t>
            </a:r>
          </a:p>
          <a:p>
            <a:pPr lvl="1"/>
            <a:r>
              <a:rPr lang="da-DK" dirty="0"/>
              <a:t>bwa-0.7.12</a:t>
            </a:r>
          </a:p>
          <a:p>
            <a:pPr lvl="1"/>
            <a:r>
              <a:rPr lang="da-DK" dirty="0"/>
              <a:t>gatk-3.5</a:t>
            </a:r>
          </a:p>
          <a:p>
            <a:pPr lvl="1"/>
            <a:r>
              <a:rPr lang="da-DK" dirty="0"/>
              <a:t>picard-2.10.6</a:t>
            </a:r>
          </a:p>
          <a:p>
            <a:pPr lvl="1"/>
            <a:r>
              <a:rPr lang="da-DK" dirty="0"/>
              <a:t>htslib-1.5</a:t>
            </a:r>
          </a:p>
          <a:p>
            <a:pPr lvl="1"/>
            <a:r>
              <a:rPr lang="da-DK" dirty="0"/>
              <a:t>samtools-1.5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marL="360363" lvl="1" indent="0">
              <a:buNone/>
            </a:pPr>
            <a:br>
              <a:rPr lang="da-DK" dirty="0"/>
            </a:br>
            <a:r>
              <a:rPr lang="da-DK" dirty="0"/>
              <a:t>	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454DF27-4A88-2449-AC41-3D7BF372D780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360178" y="1635125"/>
          <a:ext cx="4785996" cy="458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383">
                  <a:extLst>
                    <a:ext uri="{9D8B030D-6E8A-4147-A177-3AD203B41FA5}">
                      <a16:colId xmlns:a16="http://schemas.microsoft.com/office/drawing/2014/main" val="962649175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403299291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761523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Filters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SNP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INDELS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0522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QD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0830902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FS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60.0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200.0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13807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SOR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3.0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10.0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84609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MQ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40.0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20019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QD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618694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FS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60.0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395262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da-DK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MQRankSum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-12.5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426219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da-DK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ReadPosRankSum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-8.0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701490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Max </a:t>
                      </a:r>
                      <a:r>
                        <a:rPr lang="da-DK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maf</a:t>
                      </a:r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0.99992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81546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12/07/2020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014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-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B43B-AC44-224F-A4A0-7017FFEBC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bcftools</a:t>
            </a:r>
            <a:r>
              <a:rPr lang="da-DK" dirty="0"/>
              <a:t> 1.10</a:t>
            </a:r>
          </a:p>
          <a:p>
            <a:pPr lvl="1"/>
            <a:r>
              <a:rPr lang="da-DK" dirty="0"/>
              <a:t>For </a:t>
            </a:r>
            <a:r>
              <a:rPr lang="da-DK" dirty="0" err="1"/>
              <a:t>manipulating</a:t>
            </a:r>
            <a:r>
              <a:rPr lang="da-DK" dirty="0"/>
              <a:t> </a:t>
            </a:r>
            <a:r>
              <a:rPr lang="da-DK" dirty="0" err="1"/>
              <a:t>vcf</a:t>
            </a:r>
            <a:r>
              <a:rPr lang="da-DK" dirty="0"/>
              <a:t> files</a:t>
            </a:r>
          </a:p>
          <a:p>
            <a:r>
              <a:rPr lang="da-DK" dirty="0" err="1"/>
              <a:t>htslib</a:t>
            </a:r>
            <a:r>
              <a:rPr lang="da-DK" dirty="0"/>
              <a:t> 1.10</a:t>
            </a:r>
          </a:p>
          <a:p>
            <a:pPr lvl="1"/>
            <a:r>
              <a:rPr lang="da-DK" dirty="0" err="1"/>
              <a:t>Compressing</a:t>
            </a:r>
            <a:r>
              <a:rPr lang="da-DK" dirty="0"/>
              <a:t> and </a:t>
            </a:r>
            <a:r>
              <a:rPr lang="da-DK" dirty="0" err="1"/>
              <a:t>indexing</a:t>
            </a:r>
            <a:endParaRPr lang="da-DK" dirty="0"/>
          </a:p>
          <a:p>
            <a:r>
              <a:rPr lang="da-DK" dirty="0" err="1"/>
              <a:t>plink</a:t>
            </a:r>
            <a:r>
              <a:rPr lang="da-DK" dirty="0"/>
              <a:t> 1.90b4.9</a:t>
            </a:r>
          </a:p>
          <a:p>
            <a:pPr lvl="1"/>
            <a:r>
              <a:rPr lang="da-DK" dirty="0"/>
              <a:t>F</a:t>
            </a:r>
            <a:r>
              <a:rPr lang="da-DK" baseline="-25000" dirty="0"/>
              <a:t>ST </a:t>
            </a:r>
            <a:r>
              <a:rPr lang="da-DK" dirty="0"/>
              <a:t>(--</a:t>
            </a:r>
            <a:r>
              <a:rPr lang="da-DK" dirty="0" err="1"/>
              <a:t>fst</a:t>
            </a:r>
            <a:r>
              <a:rPr lang="da-DK" dirty="0"/>
              <a:t>)</a:t>
            </a:r>
            <a:endParaRPr lang="da-DK" baseline="-25000" dirty="0"/>
          </a:p>
          <a:p>
            <a:pPr lvl="1"/>
            <a:r>
              <a:rPr lang="da-DK" dirty="0" err="1"/>
              <a:t>Minor</a:t>
            </a:r>
            <a:r>
              <a:rPr lang="da-DK" dirty="0"/>
              <a:t> </a:t>
            </a:r>
            <a:r>
              <a:rPr lang="da-DK" dirty="0" err="1"/>
              <a:t>allele</a:t>
            </a:r>
            <a:r>
              <a:rPr lang="da-DK" dirty="0"/>
              <a:t> </a:t>
            </a:r>
            <a:r>
              <a:rPr lang="da-DK" dirty="0" err="1"/>
              <a:t>frequencies</a:t>
            </a:r>
            <a:r>
              <a:rPr lang="da-DK" dirty="0"/>
              <a:t> (--</a:t>
            </a:r>
            <a:r>
              <a:rPr lang="da-DK" dirty="0" err="1"/>
              <a:t>freq</a:t>
            </a:r>
            <a:r>
              <a:rPr lang="da-DK" dirty="0"/>
              <a:t> ± case-</a:t>
            </a:r>
            <a:r>
              <a:rPr lang="da-DK" dirty="0" err="1"/>
              <a:t>control</a:t>
            </a:r>
            <a:r>
              <a:rPr lang="da-DK" dirty="0"/>
              <a:t>)</a:t>
            </a:r>
          </a:p>
          <a:p>
            <a:pPr lvl="1"/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12/07/2020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467656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0</TotalTime>
  <Words>604</Words>
  <Application>Microsoft Macintosh PowerPoint</Application>
  <PresentationFormat>Widescreen</PresentationFormat>
  <Paragraphs>322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Microsoft New Tai Lue</vt:lpstr>
      <vt:lpstr>Monaco</vt:lpstr>
      <vt:lpstr>Times New Roman</vt:lpstr>
      <vt:lpstr>Wingdings</vt:lpstr>
      <vt:lpstr>Brugerdefineret design</vt:lpstr>
      <vt:lpstr>PowerPoint Presentation</vt:lpstr>
      <vt:lpstr>Canine mammary tumors</vt:lpstr>
      <vt:lpstr>Canine mammary tumors – mutational landscape</vt:lpstr>
      <vt:lpstr>Canine mammary tumors – Circulating tumor DNA</vt:lpstr>
      <vt:lpstr>Flat-coated Retrievers – Germline data</vt:lpstr>
      <vt:lpstr>WGS of 19 Flat-coated Retrievers</vt:lpstr>
      <vt:lpstr>Control groups</vt:lpstr>
      <vt:lpstr>Methods – Alignment and Variant calling </vt:lpstr>
      <vt:lpstr>Methods - Tools </vt:lpstr>
      <vt:lpstr>Canine mammary tumors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Sophie Emilie Søborg Agger</dc:creator>
  <cp:lastModifiedBy/>
  <cp:revision>1</cp:revision>
  <dcterms:created xsi:type="dcterms:W3CDTF">2020-07-12T08:36:08Z</dcterms:created>
  <dcterms:modified xsi:type="dcterms:W3CDTF">2020-07-12T11:21:29Z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